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56" r:id="rId2"/>
    <p:sldId id="296" r:id="rId3"/>
    <p:sldId id="297" r:id="rId4"/>
    <p:sldId id="258" r:id="rId5"/>
    <p:sldId id="311" r:id="rId6"/>
    <p:sldId id="310" r:id="rId7"/>
    <p:sldId id="312" r:id="rId8"/>
    <p:sldId id="316" r:id="rId9"/>
    <p:sldId id="314" r:id="rId10"/>
    <p:sldId id="323" r:id="rId11"/>
    <p:sldId id="315" r:id="rId12"/>
    <p:sldId id="313" r:id="rId13"/>
    <p:sldId id="317" r:id="rId14"/>
    <p:sldId id="318" r:id="rId15"/>
    <p:sldId id="262" r:id="rId16"/>
    <p:sldId id="299" r:id="rId17"/>
    <p:sldId id="300" r:id="rId18"/>
    <p:sldId id="322" r:id="rId19"/>
    <p:sldId id="298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19" r:id="rId28"/>
    <p:sldId id="308" r:id="rId29"/>
    <p:sldId id="309" r:id="rId30"/>
    <p:sldId id="320" r:id="rId31"/>
    <p:sldId id="260" r:id="rId32"/>
    <p:sldId id="324" r:id="rId33"/>
    <p:sldId id="325" r:id="rId34"/>
    <p:sldId id="327" r:id="rId35"/>
    <p:sldId id="331" r:id="rId36"/>
    <p:sldId id="328" r:id="rId37"/>
    <p:sldId id="326" r:id="rId38"/>
    <p:sldId id="329" r:id="rId3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64" y="-5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7DA98-6550-408A-AA1B-660EF76E1143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CC457-CC1A-450F-AE7E-F763FC9D3A8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9160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E4D25256-7E94-4F7E-BE0A-808157905046}" type="slidenum">
              <a:rPr lang="it-IT" altLang="it-IT">
                <a:latin typeface="Arial" charset="0"/>
              </a:rPr>
              <a:pPr eaLnBrk="1" hangingPunct="1"/>
              <a:t>34</a:t>
            </a:fld>
            <a:endParaRPr lang="it-IT" altLang="it-IT">
              <a:latin typeface="Arial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GB" alt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91B214A-7453-44FE-A8FD-E5846D8E0A80}" type="datetimeFigureOut">
              <a:rPr lang="it-IT" smtClean="0"/>
              <a:t>17/04/2016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90DB86A3-799C-4B29-AD40-B2E92DDBB217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it-IT" sz="4000" b="1" dirty="0" smtClean="0">
                <a:latin typeface="Calibri"/>
                <a:ea typeface="Calibri"/>
                <a:cs typeface="Times New Roman"/>
              </a:rPr>
              <a:t>lo </a:t>
            </a:r>
            <a:r>
              <a:rPr lang="it-IT" sz="4000" b="1" dirty="0">
                <a:latin typeface="Calibri"/>
                <a:ea typeface="Calibri"/>
                <a:cs typeface="Times New Roman"/>
              </a:rPr>
              <a:t>stress lavoro-correlato </a:t>
            </a:r>
            <a:r>
              <a:rPr lang="it-IT" sz="4000" b="1" dirty="0" err="1" smtClean="0">
                <a:latin typeface="Calibri"/>
                <a:ea typeface="Calibri"/>
                <a:cs typeface="Times New Roman"/>
              </a:rPr>
              <a:t>nellA</a:t>
            </a:r>
            <a:r>
              <a:rPr lang="it-IT" sz="40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it-IT" sz="4000" b="1" dirty="0" err="1" smtClean="0">
                <a:latin typeface="Calibri"/>
                <a:ea typeface="Calibri"/>
                <a:cs typeface="Times New Roman"/>
              </a:rPr>
              <a:t>REALTà</a:t>
            </a:r>
            <a:r>
              <a:rPr lang="it-IT" sz="4000" b="1" dirty="0" smtClean="0">
                <a:latin typeface="Calibri"/>
                <a:ea typeface="Calibri"/>
                <a:cs typeface="Times New Roman"/>
              </a:rPr>
              <a:t> ITALIANA.</a:t>
            </a:r>
            <a:endParaRPr lang="it-IT" sz="40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2012032"/>
          </a:xfrm>
        </p:spPr>
        <p:txBody>
          <a:bodyPr>
            <a:normAutofit/>
          </a:bodyPr>
          <a:lstStyle/>
          <a:p>
            <a:r>
              <a:rPr lang="it-IT" dirty="0"/>
              <a:t>Nicola </a:t>
            </a:r>
            <a:r>
              <a:rPr lang="it-IT" dirty="0" smtClean="0"/>
              <a:t>Magnavita</a:t>
            </a:r>
            <a:endParaRPr lang="it-IT" dirty="0"/>
          </a:p>
          <a:p>
            <a:endParaRPr lang="it-IT" sz="1300" dirty="0" smtClean="0"/>
          </a:p>
          <a:p>
            <a:r>
              <a:rPr lang="it-IT" sz="1300" dirty="0" smtClean="0"/>
              <a:t>Dipartimento </a:t>
            </a:r>
            <a:r>
              <a:rPr lang="it-IT" sz="1300" dirty="0"/>
              <a:t>di Sanità Pubblica, Università Cattolica del Sacro Cuore, Roma</a:t>
            </a:r>
            <a:r>
              <a:rPr lang="it-IT" sz="1300" dirty="0" smtClean="0"/>
              <a:t>.</a:t>
            </a:r>
            <a:endParaRPr lang="it-IT" sz="1300" dirty="0"/>
          </a:p>
        </p:txBody>
      </p:sp>
    </p:spTree>
    <p:extLst>
      <p:ext uri="{BB962C8B-B14F-4D97-AF65-F5344CB8AC3E}">
        <p14:creationId xmlns:p14="http://schemas.microsoft.com/office/powerpoint/2010/main" val="146375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…ma anche…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… i disturbi muscoloscheletrici e quelli della pelle sono associati con lo stress.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751" y="1673225"/>
            <a:ext cx="3507497" cy="4718050"/>
          </a:xfrm>
        </p:spPr>
      </p:pic>
    </p:spTree>
    <p:extLst>
      <p:ext uri="{BB962C8B-B14F-4D97-AF65-F5344CB8AC3E}">
        <p14:creationId xmlns:p14="http://schemas.microsoft.com/office/powerpoint/2010/main" val="261020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Causa disturbi mentali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Il disturbo post-traumatico da stress, l’ansia, la depressione sono conseguenze dello stress.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392" y="1673225"/>
            <a:ext cx="3550215" cy="4718050"/>
          </a:xfrm>
        </p:spPr>
      </p:pic>
    </p:spTree>
    <p:extLst>
      <p:ext uri="{BB962C8B-B14F-4D97-AF65-F5344CB8AC3E}">
        <p14:creationId xmlns:p14="http://schemas.microsoft.com/office/powerpoint/2010/main" val="377436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Può causare sindromi di massa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La sindrome psicogena di massa è una gravissima evenienza causata dallo stress lavoro-correlato.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404" y="1837012"/>
            <a:ext cx="3076191" cy="4390476"/>
          </a:xfrm>
        </p:spPr>
      </p:pic>
    </p:spTree>
    <p:extLst>
      <p:ext uri="{BB962C8B-B14F-4D97-AF65-F5344CB8AC3E}">
        <p14:creationId xmlns:p14="http://schemas.microsoft.com/office/powerpoint/2010/main" val="327609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Destabilizza i lavoratori con problemi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In tutti gli ambienti di lavoro ci possono essere </a:t>
            </a:r>
            <a:r>
              <a:rPr lang="it-IT" dirty="0" smtClean="0">
                <a:solidFill>
                  <a:srgbClr val="FF0000"/>
                </a:solidFill>
              </a:rPr>
              <a:t>lavoratori rischiosi per gli altri</a:t>
            </a:r>
            <a:r>
              <a:rPr lang="it-IT" dirty="0" smtClean="0"/>
              <a:t>, cioè persone che soffrono di patologie che alterano la capacità di giudizio e il comportamento.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609" y="1673225"/>
            <a:ext cx="3569782" cy="4718050"/>
          </a:xfrm>
        </p:spPr>
      </p:pic>
    </p:spTree>
    <p:extLst>
      <p:ext uri="{BB962C8B-B14F-4D97-AF65-F5344CB8AC3E}">
        <p14:creationId xmlns:p14="http://schemas.microsoft.com/office/powerpoint/2010/main" val="390347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Aumenta i suicidi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La gravissima sofferenza che determina il comportamento suicida riconosce numerosi fattori di stress tra le sue cause.</a:t>
            </a:r>
          </a:p>
          <a:p>
            <a:r>
              <a:rPr lang="it-IT" dirty="0" smtClean="0"/>
              <a:t>Il medico è un osservatore privilegiato.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624" y="1673225"/>
            <a:ext cx="3579751" cy="4718050"/>
          </a:xfrm>
        </p:spPr>
      </p:pic>
    </p:spTree>
    <p:extLst>
      <p:ext uri="{BB962C8B-B14F-4D97-AF65-F5344CB8AC3E}">
        <p14:creationId xmlns:p14="http://schemas.microsoft.com/office/powerpoint/2010/main" val="272164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Misurare il rischio stress:</a:t>
            </a:r>
            <a:br>
              <a:rPr lang="it-IT" dirty="0" smtClean="0"/>
            </a:br>
            <a:r>
              <a:rPr lang="it-IT" dirty="0" smtClean="0"/>
              <a:t>come si può fare?</a:t>
            </a:r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18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vorremmo sapere?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Quali sono le cause (fattori di rischio, </a:t>
            </a:r>
            <a:r>
              <a:rPr lang="it-IT" dirty="0" err="1" smtClean="0"/>
              <a:t>stressor</a:t>
            </a:r>
            <a:r>
              <a:rPr lang="it-IT" dirty="0" smtClean="0"/>
              <a:t>)</a:t>
            </a:r>
          </a:p>
          <a:p>
            <a:r>
              <a:rPr lang="it-IT" dirty="0" smtClean="0"/>
              <a:t>Quali sono i fattori moderatori (es. sostegno sociale, soddisfazione, work engagement)</a:t>
            </a:r>
          </a:p>
          <a:p>
            <a:r>
              <a:rPr lang="it-IT" dirty="0" smtClean="0"/>
              <a:t>Quali sono i fattori extra-lavorativi, e quanto pesano</a:t>
            </a:r>
          </a:p>
          <a:p>
            <a:r>
              <a:rPr lang="it-IT" dirty="0" smtClean="0"/>
              <a:t>Quali sono le condizioni del singolo (es. personalità, salute mentale, pregressi traumi, </a:t>
            </a:r>
            <a:r>
              <a:rPr lang="it-IT" dirty="0" err="1" smtClean="0"/>
              <a:t>overcommitment</a:t>
            </a:r>
            <a:r>
              <a:rPr lang="it-IT" dirty="0" smtClean="0"/>
              <a:t>)</a:t>
            </a:r>
          </a:p>
          <a:p>
            <a:r>
              <a:rPr lang="it-IT" dirty="0" smtClean="0"/>
              <a:t>Quali sono le risorse del singolo (es. resilienza, strategie di </a:t>
            </a:r>
            <a:r>
              <a:rPr lang="it-IT" dirty="0" err="1" smtClean="0"/>
              <a:t>coping</a:t>
            </a:r>
            <a:r>
              <a:rPr lang="it-IT" dirty="0" smtClean="0"/>
              <a:t>)</a:t>
            </a:r>
          </a:p>
          <a:p>
            <a:r>
              <a:rPr lang="it-IT" dirty="0" smtClean="0"/>
              <a:t>Cosa percepisce il singolo (es. </a:t>
            </a:r>
            <a:r>
              <a:rPr lang="it-IT" dirty="0" err="1" smtClean="0"/>
              <a:t>demand</a:t>
            </a:r>
            <a:r>
              <a:rPr lang="it-IT" dirty="0" smtClean="0"/>
              <a:t>, control, </a:t>
            </a:r>
            <a:r>
              <a:rPr lang="it-IT" dirty="0" err="1" smtClean="0"/>
              <a:t>effort</a:t>
            </a:r>
            <a:r>
              <a:rPr lang="it-IT" dirty="0" smtClean="0"/>
              <a:t>, </a:t>
            </a:r>
            <a:r>
              <a:rPr lang="it-IT" dirty="0" err="1" smtClean="0"/>
              <a:t>reward</a:t>
            </a:r>
            <a:r>
              <a:rPr lang="it-IT" dirty="0" smtClean="0"/>
              <a:t>, giustizia organizzativa)</a:t>
            </a:r>
          </a:p>
          <a:p>
            <a:r>
              <a:rPr lang="it-IT" dirty="0" smtClean="0"/>
              <a:t>Quali sono le conseguenze (malessere, </a:t>
            </a:r>
            <a:r>
              <a:rPr lang="it-IT" dirty="0" err="1" smtClean="0"/>
              <a:t>burnout</a:t>
            </a:r>
            <a:r>
              <a:rPr lang="it-IT" dirty="0" smtClean="0"/>
              <a:t>, PTSD, ansia, depressione)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9273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contenuto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4800" dirty="0" smtClean="0"/>
              <a:t>Ciascuna di queste variabili</a:t>
            </a:r>
          </a:p>
          <a:p>
            <a:pPr marL="0" indent="0" algn="ctr">
              <a:buNone/>
            </a:pPr>
            <a:r>
              <a:rPr lang="it-IT" sz="4800" dirty="0" smtClean="0"/>
              <a:t>può essere misurata</a:t>
            </a:r>
          </a:p>
          <a:p>
            <a:pPr marL="0" indent="0" algn="ctr">
              <a:buNone/>
            </a:pPr>
            <a:r>
              <a:rPr lang="it-IT" sz="4800" dirty="0" smtClean="0"/>
              <a:t>con strumenti efficaci e validati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282726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85" y="1673225"/>
            <a:ext cx="3772630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588" y="1673225"/>
            <a:ext cx="3795824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439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Come si può misurare?</a:t>
            </a:r>
            <a:endParaRPr lang="it-IT" dirty="0"/>
          </a:p>
        </p:txBody>
      </p:sp>
      <p:sp>
        <p:nvSpPr>
          <p:cNvPr id="8" name="Segnaposto contenuto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it-IT" dirty="0"/>
              <a:t>Analizzando alcuni parametri ematochimici (es. cortisolo)</a:t>
            </a:r>
          </a:p>
          <a:p>
            <a:pPr marL="457200" indent="-457200">
              <a:buFont typeface="+mj-lt"/>
              <a:buAutoNum type="alphaUcPeriod"/>
            </a:pPr>
            <a:r>
              <a:rPr lang="it-IT" dirty="0" smtClean="0"/>
              <a:t>Chiedendo il giudizio di un esperto, che usa un algoritmo basato su una </a:t>
            </a:r>
            <a:r>
              <a:rPr lang="it-IT" dirty="0" err="1" smtClean="0"/>
              <a:t>checklist</a:t>
            </a:r>
            <a:r>
              <a:rPr lang="it-IT" dirty="0" smtClean="0"/>
              <a:t>;</a:t>
            </a:r>
          </a:p>
          <a:p>
            <a:pPr marL="457200" indent="-457200">
              <a:buFont typeface="+mj-lt"/>
              <a:buAutoNum type="alphaUcPeriod"/>
            </a:pPr>
            <a:r>
              <a:rPr lang="it-IT" dirty="0" smtClean="0"/>
              <a:t>Chiedendo ai lavoratori (questionari)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139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Lo stress lavoro-correlato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È la tensione/minaccia che il lavoro pone sull’individuo.</a:t>
            </a:r>
            <a:endParaRPr lang="it-IT" dirty="0"/>
          </a:p>
          <a:p>
            <a:r>
              <a:rPr lang="it-IT" dirty="0" smtClean="0"/>
              <a:t>È una parte, talora rilevante, dello stress della vita (eventi stressanti, negativi o positivi);</a:t>
            </a:r>
          </a:p>
          <a:p>
            <a:r>
              <a:rPr lang="it-IT" dirty="0" smtClean="0"/>
              <a:t>È presente, in misura diversa, in tutti i lavori.</a:t>
            </a:r>
          </a:p>
          <a:p>
            <a:r>
              <a:rPr lang="it-IT" dirty="0" smtClean="0"/>
              <a:t>Può essere efficacemente fronteggiato dal lavoratore, che ne ricava consapevolezza e autostima («</a:t>
            </a:r>
            <a:r>
              <a:rPr lang="it-IT" dirty="0" err="1" smtClean="0"/>
              <a:t>eustress</a:t>
            </a:r>
            <a:r>
              <a:rPr lang="it-IT" dirty="0" smtClean="0"/>
              <a:t>»).</a:t>
            </a:r>
          </a:p>
          <a:p>
            <a:r>
              <a:rPr lang="it-IT" dirty="0" smtClean="0"/>
              <a:t>Può, viceversa, superare le risorse e le capacità di adattamento del lavoratore («</a:t>
            </a:r>
            <a:r>
              <a:rPr lang="it-IT" dirty="0" err="1" smtClean="0"/>
              <a:t>distress</a:t>
            </a:r>
            <a:r>
              <a:rPr lang="it-IT" dirty="0" smtClean="0"/>
              <a:t>»).</a:t>
            </a:r>
          </a:p>
          <a:p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7735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Analisi di parametri ematochimici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Vantaggi</a:t>
            </a:r>
          </a:p>
          <a:p>
            <a:r>
              <a:rPr lang="it-IT" dirty="0" smtClean="0"/>
              <a:t>Consente di misurare in modo preciso le variazioni acute da stress in un gruppo di individui </a:t>
            </a:r>
          </a:p>
          <a:p>
            <a:r>
              <a:rPr lang="it-IT" dirty="0" smtClean="0"/>
              <a:t>Utile per studi sperimentali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Svantaggi</a:t>
            </a:r>
          </a:p>
          <a:p>
            <a:r>
              <a:rPr lang="it-IT" dirty="0" smtClean="0"/>
              <a:t>Costosa</a:t>
            </a:r>
          </a:p>
          <a:p>
            <a:r>
              <a:rPr lang="it-IT" dirty="0" smtClean="0"/>
              <a:t>Inadatta a popolazioni numerose e tempi prolungati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0316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Checklist</a:t>
            </a:r>
            <a:r>
              <a:rPr lang="it-IT" dirty="0" smtClean="0"/>
              <a:t> (algoritmo)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Vantaggi</a:t>
            </a:r>
          </a:p>
          <a:p>
            <a:r>
              <a:rPr lang="it-IT" dirty="0" smtClean="0"/>
              <a:t>Economica</a:t>
            </a:r>
          </a:p>
          <a:p>
            <a:r>
              <a:rPr lang="it-IT" dirty="0" smtClean="0"/>
              <a:t>Rapida</a:t>
            </a:r>
          </a:p>
          <a:p>
            <a:r>
              <a:rPr lang="it-IT" dirty="0" smtClean="0"/>
              <a:t>Applicabile da parte di personale non specializzato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Svantaggi</a:t>
            </a:r>
          </a:p>
          <a:p>
            <a:r>
              <a:rPr lang="it-IT" dirty="0" smtClean="0"/>
              <a:t>Approssimativa</a:t>
            </a:r>
          </a:p>
          <a:p>
            <a:r>
              <a:rPr lang="it-IT" dirty="0" smtClean="0"/>
              <a:t>Legata alla soggettività dell’osservatore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3811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Questionari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Vantaggi</a:t>
            </a:r>
          </a:p>
          <a:p>
            <a:r>
              <a:rPr lang="it-IT" dirty="0" smtClean="0"/>
              <a:t>Economicità</a:t>
            </a:r>
          </a:p>
          <a:p>
            <a:r>
              <a:rPr lang="it-IT" dirty="0" smtClean="0"/>
              <a:t>Semplicità</a:t>
            </a:r>
          </a:p>
          <a:p>
            <a:r>
              <a:rPr lang="it-IT" dirty="0" smtClean="0"/>
              <a:t>Duttilità</a:t>
            </a:r>
          </a:p>
          <a:p>
            <a:r>
              <a:rPr lang="it-IT" dirty="0" smtClean="0"/>
              <a:t>Precisione</a:t>
            </a:r>
          </a:p>
          <a:p>
            <a:r>
              <a:rPr lang="it-IT" dirty="0" smtClean="0"/>
              <a:t>Stimolano la partecipazione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Svantaggi</a:t>
            </a:r>
          </a:p>
          <a:p>
            <a:r>
              <a:rPr lang="it-IT" dirty="0" smtClean="0"/>
              <a:t>Occorre scegliere bene i questionari e saperli usare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5745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4800" dirty="0" smtClean="0"/>
              <a:t>In letteratura</a:t>
            </a:r>
          </a:p>
          <a:p>
            <a:pPr marL="0" indent="0" algn="ctr">
              <a:buNone/>
            </a:pPr>
            <a:r>
              <a:rPr lang="it-IT" sz="4800" dirty="0" smtClean="0"/>
              <a:t>c’è accordo sul fatto</a:t>
            </a:r>
          </a:p>
          <a:p>
            <a:pPr marL="0" indent="0" algn="ctr">
              <a:buNone/>
            </a:pPr>
            <a:r>
              <a:rPr lang="it-IT" sz="4800" dirty="0" smtClean="0"/>
              <a:t>che i questionari </a:t>
            </a:r>
            <a:endParaRPr lang="it-IT" sz="4800" dirty="0"/>
          </a:p>
          <a:p>
            <a:pPr marL="0" indent="0" algn="ctr">
              <a:buNone/>
            </a:pPr>
            <a:r>
              <a:rPr lang="it-IT" sz="4800" dirty="0" smtClean="0"/>
              <a:t>sono di gran lunga</a:t>
            </a:r>
          </a:p>
          <a:p>
            <a:pPr marL="0" indent="0" algn="ctr">
              <a:buNone/>
            </a:pPr>
            <a:r>
              <a:rPr lang="it-IT" sz="4800" dirty="0" smtClean="0"/>
              <a:t>il metodo migliore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242335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questionari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dirty="0" smtClean="0"/>
              <a:t>Chi volesse affrontare e gestire il problema  dispone di questionari -validati in italiano e usati in tutto il mondo- che misurano:</a:t>
            </a:r>
          </a:p>
          <a:p>
            <a:pPr lvl="2"/>
            <a:r>
              <a:rPr lang="it-IT" sz="2400" dirty="0" smtClean="0"/>
              <a:t>Cause</a:t>
            </a:r>
          </a:p>
          <a:p>
            <a:pPr lvl="2"/>
            <a:r>
              <a:rPr lang="it-IT" sz="2400" dirty="0" smtClean="0"/>
              <a:t>Percezione</a:t>
            </a:r>
          </a:p>
          <a:p>
            <a:pPr lvl="2"/>
            <a:r>
              <a:rPr lang="it-IT" sz="2400" dirty="0" smtClean="0"/>
              <a:t>Conseguenze</a:t>
            </a:r>
          </a:p>
          <a:p>
            <a:pPr marL="274320" lvl="1" indent="0">
              <a:buNone/>
            </a:pPr>
            <a:r>
              <a:rPr lang="it-IT" sz="2800" dirty="0" smtClean="0"/>
              <a:t>dello stress lavoro-correlato. </a:t>
            </a:r>
            <a:endParaRPr lang="it-IT" sz="2800" dirty="0"/>
          </a:p>
        </p:txBody>
      </p:sp>
      <p:pic>
        <p:nvPicPr>
          <p:cNvPr id="2" name="Segnaposto contenuto 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729" y="1673225"/>
            <a:ext cx="3355541" cy="4718050"/>
          </a:xfrm>
        </p:spPr>
      </p:pic>
    </p:spTree>
    <p:extLst>
      <p:ext uri="{BB962C8B-B14F-4D97-AF65-F5344CB8AC3E}">
        <p14:creationId xmlns:p14="http://schemas.microsoft.com/office/powerpoint/2010/main" val="95577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La strana via italiana </a:t>
            </a:r>
            <a:br>
              <a:rPr lang="it-IT" dirty="0" smtClean="0"/>
            </a:br>
            <a:r>
              <a:rPr lang="it-IT" dirty="0" smtClean="0"/>
              <a:t>alla salute sul lavoro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468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premesse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L’Italia, oltre ad aver dato i natali al padre della medicina del lavoro, è stata il primo paese al mondo a rendere obbligatoria l’assicurazione contro gli infortuni e le malattie professionali e la sorveglianza sanitaria dei lavoratori.</a:t>
            </a:r>
          </a:p>
          <a:p>
            <a:r>
              <a:rPr lang="it-IT" dirty="0" smtClean="0"/>
              <a:t>Sin dall’inizio, la prevenzione è stata gravata dal </a:t>
            </a:r>
            <a:r>
              <a:rPr lang="it-IT" dirty="0" smtClean="0">
                <a:solidFill>
                  <a:srgbClr val="FF0000"/>
                </a:solidFill>
              </a:rPr>
              <a:t>Codice</a:t>
            </a:r>
            <a:r>
              <a:rPr lang="it-IT" dirty="0" smtClean="0"/>
              <a:t> </a:t>
            </a:r>
            <a:r>
              <a:rPr lang="it-IT" dirty="0" smtClean="0">
                <a:solidFill>
                  <a:srgbClr val="FF0000"/>
                </a:solidFill>
              </a:rPr>
              <a:t>Penale</a:t>
            </a:r>
            <a:r>
              <a:rPr lang="it-IT" dirty="0" smtClean="0"/>
              <a:t>.</a:t>
            </a:r>
          </a:p>
          <a:p>
            <a:r>
              <a:rPr lang="it-IT" dirty="0" smtClean="0"/>
              <a:t>Si è sviluppata una complessa normativa (oltre 1000 leggi a carattere nazionale) sulla cui applicazione vigilano 12 diversi organismi.</a:t>
            </a:r>
          </a:p>
          <a:p>
            <a:r>
              <a:rPr lang="it-IT" dirty="0" smtClean="0"/>
              <a:t>Oltre il 90% delle ispezioni nei luoghi di lavoro si conclude con sanzioni penali (in Europa, meno del 5%).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501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premesse (2)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Per evitare che tutti i datori di lavoro, medici competenti (e lavoratori) siano prima o poi sottoposti a misure di detenzione per comportamenti omissivi in materia di salute e sicurezza è stato necessario emanare provvedimenti di </a:t>
            </a:r>
            <a:r>
              <a:rPr lang="it-IT" dirty="0" smtClean="0">
                <a:solidFill>
                  <a:srgbClr val="FF0000"/>
                </a:solidFill>
              </a:rPr>
              <a:t>de-penalizzazione</a:t>
            </a:r>
            <a:r>
              <a:rPr lang="it-IT" dirty="0" smtClean="0"/>
              <a:t>.</a:t>
            </a:r>
          </a:p>
          <a:p>
            <a:r>
              <a:rPr lang="it-IT" dirty="0" smtClean="0"/>
              <a:t>È stato rigidamente delimitato l’ambito entro cui si può istituire la sorveglianza sanitaria. In questo ambito, lo stress lavoro-correlato </a:t>
            </a:r>
            <a:r>
              <a:rPr lang="it-IT" dirty="0" smtClean="0">
                <a:solidFill>
                  <a:srgbClr val="FF0000"/>
                </a:solidFill>
              </a:rPr>
              <a:t>NON</a:t>
            </a:r>
            <a:r>
              <a:rPr lang="it-IT" dirty="0" smtClean="0"/>
              <a:t> è previsto.</a:t>
            </a:r>
          </a:p>
          <a:p>
            <a:r>
              <a:rPr lang="it-IT" dirty="0" smtClean="0"/>
              <a:t>È vietato al medico competente di valutare la </a:t>
            </a:r>
            <a:r>
              <a:rPr lang="it-IT" dirty="0" smtClean="0">
                <a:solidFill>
                  <a:srgbClr val="FF0000"/>
                </a:solidFill>
              </a:rPr>
              <a:t>capacità lavorativa</a:t>
            </a:r>
            <a:r>
              <a:rPr lang="it-IT" dirty="0" smtClean="0"/>
              <a:t> di un lavoratore. Tale giudizio è riservato all’Ente pubblico.</a:t>
            </a:r>
          </a:p>
          <a:p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4838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conseguenze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L’impostazione autoritaria della prevenzione in Italia non coincide con quella, democratica e partecipativa, adottata dalla Comunità europea.</a:t>
            </a:r>
          </a:p>
          <a:p>
            <a:r>
              <a:rPr lang="it-IT" dirty="0" smtClean="0"/>
              <a:t>In armonia con le Direttive europee, in tutti gli altri paesi d’Europa </a:t>
            </a:r>
            <a:r>
              <a:rPr lang="it-IT" dirty="0" smtClean="0">
                <a:solidFill>
                  <a:srgbClr val="FF0000"/>
                </a:solidFill>
              </a:rPr>
              <a:t>le parti sociali </a:t>
            </a:r>
            <a:r>
              <a:rPr lang="it-IT" dirty="0" smtClean="0"/>
              <a:t>(RSPP e RLS) </a:t>
            </a:r>
            <a:r>
              <a:rPr lang="it-IT" dirty="0" smtClean="0">
                <a:solidFill>
                  <a:srgbClr val="FF0000"/>
                </a:solidFill>
              </a:rPr>
              <a:t>scelgono</a:t>
            </a:r>
            <a:r>
              <a:rPr lang="it-IT" dirty="0" smtClean="0"/>
              <a:t> di comune accordo cosa è utile fare per la salute e sicurezza dei lavoratori.</a:t>
            </a:r>
          </a:p>
          <a:p>
            <a:r>
              <a:rPr lang="it-IT" dirty="0" smtClean="0"/>
              <a:t>Molte cose (es.: la valutazione dello stress lavoro-correlato) sono obbligatorie solo al di qua delle Alpi.</a:t>
            </a:r>
          </a:p>
          <a:p>
            <a:pPr marL="0" indent="0">
              <a:buNone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316523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conseguenze (2)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Le risorse sono assorbite da attività che non producono un miglioramento della salute o sicurezza dei lavoratori (es. la sorveglianza sanitaria di tutti coloro che usano un computer), ma si fanno solo perché obbligatorie per legge.</a:t>
            </a:r>
          </a:p>
          <a:p>
            <a:r>
              <a:rPr lang="it-IT" dirty="0" smtClean="0"/>
              <a:t>Si discute se l’istituzione di attività preventive non previste dalla legge sia da considerare </a:t>
            </a:r>
            <a:r>
              <a:rPr lang="it-IT" i="1" dirty="0" smtClean="0">
                <a:solidFill>
                  <a:srgbClr val="FF0000"/>
                </a:solidFill>
              </a:rPr>
              <a:t>extra </a:t>
            </a:r>
            <a:r>
              <a:rPr lang="it-IT" i="1" dirty="0" err="1" smtClean="0">
                <a:solidFill>
                  <a:srgbClr val="FF0000"/>
                </a:solidFill>
              </a:rPr>
              <a:t>legem</a:t>
            </a:r>
            <a:r>
              <a:rPr lang="it-IT" dirty="0" smtClean="0"/>
              <a:t>, cioè lecita, o </a:t>
            </a:r>
            <a:r>
              <a:rPr lang="it-IT" i="1" dirty="0" smtClean="0">
                <a:solidFill>
                  <a:srgbClr val="FF0000"/>
                </a:solidFill>
              </a:rPr>
              <a:t>contra </a:t>
            </a:r>
            <a:r>
              <a:rPr lang="it-IT" i="1" dirty="0" err="1" smtClean="0">
                <a:solidFill>
                  <a:srgbClr val="FF0000"/>
                </a:solidFill>
              </a:rPr>
              <a:t>legem</a:t>
            </a:r>
            <a:r>
              <a:rPr lang="it-IT" dirty="0" smtClean="0"/>
              <a:t>, proibita.</a:t>
            </a:r>
          </a:p>
          <a:p>
            <a:pPr>
              <a:tabLst>
                <a:tab pos="7264400" algn="l"/>
              </a:tabLst>
            </a:pPr>
            <a:r>
              <a:rPr lang="it-IT" dirty="0" smtClean="0"/>
              <a:t>C’è una divaricazione tra </a:t>
            </a:r>
            <a:r>
              <a:rPr lang="it-IT" i="1" dirty="0" smtClean="0">
                <a:solidFill>
                  <a:srgbClr val="FF0000"/>
                </a:solidFill>
              </a:rPr>
              <a:t>idoneità al lavoro </a:t>
            </a:r>
            <a:r>
              <a:rPr lang="it-IT" dirty="0" smtClean="0"/>
              <a:t>e </a:t>
            </a:r>
            <a:r>
              <a:rPr lang="it-IT" i="1" dirty="0" smtClean="0">
                <a:solidFill>
                  <a:srgbClr val="FF0000"/>
                </a:solidFill>
              </a:rPr>
              <a:t>idoneità al servizio</a:t>
            </a:r>
            <a:r>
              <a:rPr lang="it-IT" dirty="0" smtClean="0"/>
              <a:t>.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9838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</a:t>
            </a:r>
            <a:r>
              <a:rPr lang="it-IT" dirty="0" err="1" smtClean="0"/>
              <a:t>distress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Non è (ancora) una malattia, ma è sempre uno stato di sofferenza che </a:t>
            </a:r>
            <a:r>
              <a:rPr lang="it-IT" dirty="0" smtClean="0">
                <a:solidFill>
                  <a:srgbClr val="FF0000"/>
                </a:solidFill>
              </a:rPr>
              <a:t>è percepito </a:t>
            </a:r>
            <a:r>
              <a:rPr lang="it-IT" dirty="0" smtClean="0"/>
              <a:t>dal lavoratore.</a:t>
            </a:r>
          </a:p>
          <a:p>
            <a:r>
              <a:rPr lang="it-IT" dirty="0" smtClean="0"/>
              <a:t>Se prolungato, o particolarmente intenso, può dare luogo a disturbi della sfera:</a:t>
            </a:r>
          </a:p>
          <a:p>
            <a:pPr lvl="1"/>
            <a:r>
              <a:rPr lang="it-IT" dirty="0" smtClean="0"/>
              <a:t>Sociale</a:t>
            </a:r>
          </a:p>
          <a:p>
            <a:pPr lvl="1"/>
            <a:r>
              <a:rPr lang="it-IT" dirty="0" smtClean="0"/>
              <a:t>Psichica</a:t>
            </a:r>
          </a:p>
          <a:p>
            <a:pPr lvl="1"/>
            <a:r>
              <a:rPr lang="it-IT" dirty="0" smtClean="0"/>
              <a:t>Fisica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5132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conseguenze (3)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Mancano politiche per la </a:t>
            </a:r>
            <a:r>
              <a:rPr lang="it-IT" dirty="0" smtClean="0">
                <a:solidFill>
                  <a:srgbClr val="FF0000"/>
                </a:solidFill>
              </a:rPr>
              <a:t>promozione della salute </a:t>
            </a:r>
            <a:r>
              <a:rPr lang="it-IT" dirty="0" smtClean="0"/>
              <a:t>nei luoghi di lavoro.</a:t>
            </a:r>
          </a:p>
          <a:p>
            <a:r>
              <a:rPr lang="it-IT" dirty="0" smtClean="0"/>
              <a:t>Mancano politiche proattive per la identificazione e il controllo dei </a:t>
            </a:r>
            <a:r>
              <a:rPr lang="it-IT" dirty="0" smtClean="0">
                <a:solidFill>
                  <a:srgbClr val="FF0000"/>
                </a:solidFill>
              </a:rPr>
              <a:t>lavoratori rischiosi per gli altri</a:t>
            </a:r>
            <a:r>
              <a:rPr lang="it-IT" dirty="0" smtClean="0"/>
              <a:t>.</a:t>
            </a:r>
          </a:p>
          <a:p>
            <a:r>
              <a:rPr lang="it-IT" dirty="0"/>
              <a:t>La medicina del lavoro rischia di tradursi nella ripetizione di </a:t>
            </a:r>
            <a:r>
              <a:rPr lang="it-IT" dirty="0" smtClean="0"/>
              <a:t>rituali sterili.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4183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Stress - La Circolare 18/11/2010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Impone di valutare preliminarmente gli «indicatori oggettivi e verificabili» utilizzando «liste di controllo applicabili anche dai soggetti aziendali della prevenzione» riferite a «eventi sentinella, </a:t>
            </a:r>
            <a:r>
              <a:rPr lang="it-IT" dirty="0"/>
              <a:t>fattori di contenuto, fattori di contesto</a:t>
            </a:r>
            <a:r>
              <a:rPr lang="it-IT" dirty="0" smtClean="0"/>
              <a:t>».</a:t>
            </a:r>
          </a:p>
          <a:p>
            <a:r>
              <a:rPr lang="it-IT" dirty="0" smtClean="0"/>
              <a:t>In realtà gli indicatori non sono </a:t>
            </a:r>
            <a:r>
              <a:rPr lang="it-IT" b="1" dirty="0" smtClean="0"/>
              <a:t>oggettivi</a:t>
            </a:r>
            <a:r>
              <a:rPr lang="it-IT" dirty="0" smtClean="0"/>
              <a:t> (come dimostra l’uso della lista), non sono </a:t>
            </a:r>
            <a:r>
              <a:rPr lang="it-IT" b="1" dirty="0" smtClean="0"/>
              <a:t>verificabili </a:t>
            </a:r>
            <a:r>
              <a:rPr lang="it-IT" dirty="0" smtClean="0"/>
              <a:t>(standardizzati), non sono </a:t>
            </a:r>
            <a:r>
              <a:rPr lang="it-IT" b="1" dirty="0" smtClean="0"/>
              <a:t>correlati al danno</a:t>
            </a:r>
            <a:r>
              <a:rPr lang="it-IT" dirty="0" smtClean="0"/>
              <a:t> (e quindi non sono indicatori).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6435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PROPOSTE</a:t>
            </a:r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882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Impostazione olistica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La medicina del lavoro (</a:t>
            </a:r>
            <a:r>
              <a:rPr lang="it-IT" dirty="0" err="1" smtClean="0"/>
              <a:t>Occupational</a:t>
            </a:r>
            <a:r>
              <a:rPr lang="it-IT" dirty="0" smtClean="0"/>
              <a:t> </a:t>
            </a:r>
            <a:r>
              <a:rPr lang="it-IT" dirty="0" err="1" smtClean="0"/>
              <a:t>Health</a:t>
            </a:r>
            <a:r>
              <a:rPr lang="it-IT" dirty="0" smtClean="0"/>
              <a:t>) persegue il continuo </a:t>
            </a:r>
            <a:r>
              <a:rPr lang="it-IT" dirty="0" smtClean="0">
                <a:solidFill>
                  <a:srgbClr val="FF0000"/>
                </a:solidFill>
              </a:rPr>
              <a:t>miglioramento della qualità della vita</a:t>
            </a:r>
            <a:r>
              <a:rPr lang="it-IT" dirty="0" smtClean="0"/>
              <a:t> di lavoro.</a:t>
            </a:r>
          </a:p>
          <a:p>
            <a:r>
              <a:rPr lang="it-IT" dirty="0" smtClean="0"/>
              <a:t>Per questo deve agire per rimuovere non solo i rischi presenti sul lavoro, ma anche quelli extra-lavorativi.</a:t>
            </a:r>
          </a:p>
          <a:p>
            <a:r>
              <a:rPr lang="it-IT" dirty="0" smtClean="0"/>
              <a:t>La </a:t>
            </a:r>
            <a:r>
              <a:rPr lang="it-IT" dirty="0" smtClean="0">
                <a:solidFill>
                  <a:srgbClr val="FF0000"/>
                </a:solidFill>
              </a:rPr>
              <a:t>promozione della salute </a:t>
            </a:r>
            <a:r>
              <a:rPr lang="it-IT" dirty="0" smtClean="0"/>
              <a:t>fatta sul luogo di lavoro riguarda </a:t>
            </a:r>
            <a:r>
              <a:rPr lang="it-IT" dirty="0"/>
              <a:t>stili di </a:t>
            </a:r>
            <a:r>
              <a:rPr lang="it-IT" dirty="0" smtClean="0"/>
              <a:t>vita e comportamenti. </a:t>
            </a:r>
          </a:p>
          <a:p>
            <a:r>
              <a:rPr lang="it-IT" dirty="0" smtClean="0"/>
              <a:t>La </a:t>
            </a:r>
            <a:r>
              <a:rPr lang="it-IT" dirty="0" smtClean="0">
                <a:solidFill>
                  <a:srgbClr val="FF0000"/>
                </a:solidFill>
              </a:rPr>
              <a:t>partecipazione</a:t>
            </a:r>
            <a:r>
              <a:rPr lang="it-IT" dirty="0" smtClean="0"/>
              <a:t> attiva dei lavoratori è indispensabile.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7189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Oval 2"/>
          <p:cNvSpPr>
            <a:spLocks noChangeArrowheads="1"/>
          </p:cNvSpPr>
          <p:nvPr/>
        </p:nvSpPr>
        <p:spPr bwMode="auto">
          <a:xfrm>
            <a:off x="3048000" y="1676400"/>
            <a:ext cx="3200400" cy="3200400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ln>
                <a:solidFill>
                  <a:schemeClr val="tx1"/>
                </a:solidFill>
                <a:prstDash val="sysDash"/>
              </a:ln>
            </a:endParaRPr>
          </a:p>
        </p:txBody>
      </p:sp>
      <p:sp>
        <p:nvSpPr>
          <p:cNvPr id="43011" name="Line 3"/>
          <p:cNvSpPr>
            <a:spLocks noChangeShapeType="1"/>
          </p:cNvSpPr>
          <p:nvPr/>
        </p:nvSpPr>
        <p:spPr bwMode="auto">
          <a:xfrm>
            <a:off x="4648200" y="1676400"/>
            <a:ext cx="0" cy="3124200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3124200" y="3276600"/>
            <a:ext cx="3124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 flipH="1">
            <a:off x="3124200" y="1752600"/>
            <a:ext cx="1524000" cy="1524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 flipH="1">
            <a:off x="4648200" y="3276600"/>
            <a:ext cx="1524000" cy="1524000"/>
          </a:xfrm>
          <a:prstGeom prst="line">
            <a:avLst/>
          </a:prstGeom>
          <a:noFill/>
          <a:ln w="50800">
            <a:solidFill>
              <a:srgbClr val="0070C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43015" name="Line 7"/>
          <p:cNvSpPr>
            <a:spLocks noChangeShapeType="1"/>
          </p:cNvSpPr>
          <p:nvPr/>
        </p:nvSpPr>
        <p:spPr bwMode="auto">
          <a:xfrm>
            <a:off x="4648200" y="1752600"/>
            <a:ext cx="1524000" cy="152400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3124200" y="3276600"/>
            <a:ext cx="1524000" cy="1524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4495800" y="1363663"/>
            <a:ext cx="3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 altLang="it-IT" sz="2400">
              <a:latin typeface="Times New Roman" charset="0"/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4419600" y="1143000"/>
            <a:ext cx="45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800" b="1" dirty="0">
                <a:solidFill>
                  <a:srgbClr val="FF0000"/>
                </a:solidFill>
                <a:latin typeface="Times New Roman" charset="0"/>
              </a:rPr>
              <a:t>A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6400800" y="3048000"/>
            <a:ext cx="381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800" b="1" dirty="0">
                <a:solidFill>
                  <a:srgbClr val="FF0000"/>
                </a:solidFill>
                <a:latin typeface="Times New Roman" charset="0"/>
              </a:rPr>
              <a:t>S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2362200" y="29718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 altLang="it-IT" sz="2400">
              <a:latin typeface="Times New Roman" charset="0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2286000" y="3124200"/>
            <a:ext cx="53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800" b="1" dirty="0">
                <a:solidFill>
                  <a:srgbClr val="FF0000"/>
                </a:solidFill>
                <a:latin typeface="Times New Roman" charset="0"/>
              </a:rPr>
              <a:t>A</a:t>
            </a: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4495800" y="5029200"/>
            <a:ext cx="3730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800" b="1" dirty="0">
                <a:solidFill>
                  <a:srgbClr val="FF0000"/>
                </a:solidFill>
                <a:latin typeface="Times New Roman" charset="0"/>
              </a:rPr>
              <a:t>I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669925" y="422275"/>
            <a:ext cx="4740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GB" altLang="it-IT" sz="2400">
              <a:latin typeface="Times New Roman" charset="0"/>
            </a:endParaRP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593725" y="422275"/>
            <a:ext cx="82267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it-IT" altLang="it-IT" sz="3200" dirty="0" smtClean="0">
                <a:latin typeface="Times New Roman" charset="0"/>
              </a:rPr>
              <a:t>Ergonomia partecipativa- il </a:t>
            </a:r>
            <a:r>
              <a:rPr lang="it-IT" altLang="it-IT" sz="3200" dirty="0">
                <a:latin typeface="Times New Roman" charset="0"/>
              </a:rPr>
              <a:t>metodo ASIA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898525" y="6137275"/>
            <a:ext cx="687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GB" altLang="it-IT" sz="2400">
              <a:latin typeface="Times New Roman" charset="0"/>
            </a:endParaRP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746125" y="6061075"/>
            <a:ext cx="77120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it-IT" altLang="it-IT" sz="2800" b="1">
                <a:latin typeface="Times New Roman" charset="0"/>
              </a:rPr>
              <a:t>A</a:t>
            </a:r>
            <a:r>
              <a:rPr lang="it-IT" altLang="it-IT" sz="2800">
                <a:latin typeface="Times New Roman" charset="0"/>
              </a:rPr>
              <a:t>ssessment, </a:t>
            </a:r>
            <a:r>
              <a:rPr lang="it-IT" altLang="it-IT" sz="2800" b="1">
                <a:latin typeface="Times New Roman" charset="0"/>
              </a:rPr>
              <a:t>S</a:t>
            </a:r>
            <a:r>
              <a:rPr lang="it-IT" altLang="it-IT" sz="2800">
                <a:latin typeface="Times New Roman" charset="0"/>
              </a:rPr>
              <a:t>urveillance, </a:t>
            </a:r>
            <a:r>
              <a:rPr lang="it-IT" altLang="it-IT" sz="2800" b="1">
                <a:latin typeface="Times New Roman" charset="0"/>
              </a:rPr>
              <a:t>I</a:t>
            </a:r>
            <a:r>
              <a:rPr lang="it-IT" altLang="it-IT" sz="2800">
                <a:latin typeface="Times New Roman" charset="0"/>
              </a:rPr>
              <a:t>nformation, </a:t>
            </a:r>
            <a:r>
              <a:rPr lang="it-IT" altLang="it-IT" sz="2800" b="1">
                <a:latin typeface="Times New Roman" charset="0"/>
              </a:rPr>
              <a:t>A</a:t>
            </a:r>
            <a:r>
              <a:rPr lang="it-IT" altLang="it-IT" sz="2800">
                <a:latin typeface="Times New Roman" charset="0"/>
              </a:rPr>
              <a:t>udit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  <p:bldP spid="43010" grpId="1" animBg="1"/>
      <p:bldP spid="43011" grpId="0" animBg="1"/>
      <p:bldP spid="43012" grpId="0" animBg="1"/>
      <p:bldP spid="43013" grpId="0" animBg="1"/>
      <p:bldP spid="43014" grpId="0" animBg="1"/>
      <p:bldP spid="43015" grpId="0" animBg="1"/>
      <p:bldP spid="430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85800"/>
            <a:ext cx="8077200" cy="762000"/>
          </a:xfrm>
        </p:spPr>
        <p:txBody>
          <a:bodyPr/>
          <a:lstStyle/>
          <a:p>
            <a:r>
              <a:rPr lang="it-IT" altLang="it-IT" dirty="0" smtClean="0"/>
              <a:t>La sorveglianza sanitaria</a:t>
            </a:r>
            <a:endParaRPr lang="it-IT" altLang="it-IT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altLang="it-IT" sz="2800" dirty="0" smtClean="0"/>
              <a:t>È un processo continuo, dura tutta la vita.</a:t>
            </a:r>
          </a:p>
          <a:p>
            <a:r>
              <a:rPr lang="it-IT" altLang="it-IT" sz="2800" dirty="0" smtClean="0"/>
              <a:t>Non </a:t>
            </a:r>
            <a:r>
              <a:rPr lang="it-IT" altLang="it-IT" sz="2800" dirty="0"/>
              <a:t>si svolge sui malati, ma sui sani.</a:t>
            </a:r>
          </a:p>
          <a:p>
            <a:r>
              <a:rPr lang="it-IT" altLang="it-IT" sz="2800" dirty="0" smtClean="0"/>
              <a:t>Non </a:t>
            </a:r>
            <a:r>
              <a:rPr lang="it-IT" altLang="it-IT" sz="2800" dirty="0"/>
              <a:t>è diagnostico/terapeutica, ma </a:t>
            </a:r>
            <a:r>
              <a:rPr lang="it-IT" altLang="it-IT" sz="2800" dirty="0" smtClean="0"/>
              <a:t>preventiva.</a:t>
            </a:r>
            <a:endParaRPr lang="it-IT" altLang="it-IT" sz="2800" dirty="0"/>
          </a:p>
          <a:p>
            <a:r>
              <a:rPr lang="it-IT" altLang="it-IT" sz="2800" dirty="0" smtClean="0"/>
              <a:t>Non </a:t>
            </a:r>
            <a:r>
              <a:rPr lang="it-IT" altLang="it-IT" sz="2800" dirty="0"/>
              <a:t>è clinica, ma </a:t>
            </a:r>
            <a:r>
              <a:rPr lang="it-IT" altLang="it-IT" sz="2800" dirty="0" smtClean="0"/>
              <a:t>epidemiologica.</a:t>
            </a:r>
            <a:endParaRPr lang="it-IT" altLang="it-IT" sz="2800" dirty="0"/>
          </a:p>
          <a:p>
            <a:r>
              <a:rPr lang="it-IT" altLang="it-IT" sz="2800" dirty="0"/>
              <a:t>Non ha polarità binaria (medico/paziente), ma ternaria (</a:t>
            </a:r>
            <a:r>
              <a:rPr lang="it-IT" altLang="it-IT" sz="2800" dirty="0" err="1"/>
              <a:t>d.d.l.</a:t>
            </a:r>
            <a:r>
              <a:rPr lang="it-IT" altLang="it-IT" sz="2800" dirty="0"/>
              <a:t>-medico-lavoratori).</a:t>
            </a:r>
          </a:p>
          <a:p>
            <a:r>
              <a:rPr lang="it-IT" altLang="it-IT" sz="2800" dirty="0" smtClean="0"/>
              <a:t>Non </a:t>
            </a:r>
            <a:r>
              <a:rPr lang="it-IT" altLang="it-IT" sz="2800" dirty="0"/>
              <a:t>è orientata </a:t>
            </a:r>
            <a:r>
              <a:rPr lang="it-IT" altLang="it-IT" sz="2800" dirty="0" smtClean="0"/>
              <a:t>allo stress, </a:t>
            </a:r>
            <a:r>
              <a:rPr lang="it-IT" altLang="it-IT" sz="2800" dirty="0"/>
              <a:t>ma </a:t>
            </a:r>
            <a:r>
              <a:rPr lang="it-IT" altLang="it-IT" sz="2800" dirty="0" smtClean="0"/>
              <a:t>al benessere.</a:t>
            </a:r>
          </a:p>
          <a:p>
            <a:r>
              <a:rPr lang="it-IT" altLang="it-IT" sz="2800" dirty="0" smtClean="0"/>
              <a:t>È comunicazione del rischio, promozione della salute, soluzione di problemi.</a:t>
            </a:r>
            <a:endParaRPr lang="it-IT" altLang="it-IT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Ergonomia partecipativa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Nei gruppi di ergonomia partecipativa sono gli stessi lavoratori a descrivere il processo lavorativo, identificare i punti critici, proporre le ipotesi migliorative.</a:t>
            </a:r>
          </a:p>
          <a:p>
            <a:r>
              <a:rPr lang="it-IT" dirty="0" smtClean="0"/>
              <a:t>Le soluzioni più semplici, economiche e realizzabili sono proposte alla dirigenza per essere recepite.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7389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concetto ASIA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Lo svolgimento integrato e partecipativo delle diverse fasi di valutazione, sorveglianza e monitoraggio, informazione, identificazione e risoluzione dei punti critici, permette di mantenere quel </a:t>
            </a:r>
            <a:r>
              <a:rPr lang="it-IT" b="1" dirty="0" smtClean="0"/>
              <a:t>circolo virtuoso </a:t>
            </a:r>
            <a:r>
              <a:rPr lang="it-IT" dirty="0" smtClean="0"/>
              <a:t>tramite il quale le parti sociali possono concorrere al continuo miglioramento della vita lavorativa.</a:t>
            </a:r>
          </a:p>
          <a:p>
            <a:r>
              <a:rPr lang="it-IT" dirty="0" smtClean="0"/>
              <a:t>Il potenziamento delle motivazioni e del </a:t>
            </a:r>
            <a:r>
              <a:rPr lang="it-IT" b="1" dirty="0" smtClean="0"/>
              <a:t>work engagement  </a:t>
            </a:r>
            <a:r>
              <a:rPr lang="it-IT" dirty="0" smtClean="0"/>
              <a:t>dei lavoratori è la modalità per migliorare il loro benessere psicofisico e mantenerlo con successo nel corso del tempo (</a:t>
            </a:r>
            <a:r>
              <a:rPr lang="it-IT" dirty="0" err="1" smtClean="0"/>
              <a:t>successful</a:t>
            </a:r>
            <a:r>
              <a:rPr lang="it-IT" dirty="0" smtClean="0"/>
              <a:t> </a:t>
            </a:r>
            <a:r>
              <a:rPr lang="it-IT" dirty="0" err="1" smtClean="0"/>
              <a:t>aging</a:t>
            </a:r>
            <a:r>
              <a:rPr lang="it-IT" dirty="0" smtClean="0"/>
              <a:t>).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4303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…Grazie!</a:t>
            </a:r>
            <a:endParaRPr lang="it-IT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64904"/>
            <a:ext cx="5274708" cy="349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513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Lo stress da lavoro</a:t>
            </a:r>
            <a:endParaRPr lang="it-IT" dirty="0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Ha numerose cause (</a:t>
            </a:r>
            <a:r>
              <a:rPr lang="it-IT" dirty="0" err="1" smtClean="0"/>
              <a:t>stressors</a:t>
            </a:r>
            <a:r>
              <a:rPr lang="it-IT" dirty="0" smtClean="0"/>
              <a:t>)</a:t>
            </a:r>
          </a:p>
          <a:p>
            <a:r>
              <a:rPr lang="it-IT" dirty="0" smtClean="0"/>
              <a:t>Si sviluppa in vario modo (</a:t>
            </a:r>
            <a:r>
              <a:rPr lang="it-IT" dirty="0" err="1" smtClean="0"/>
              <a:t>bodily</a:t>
            </a:r>
            <a:r>
              <a:rPr lang="it-IT" dirty="0" smtClean="0"/>
              <a:t> </a:t>
            </a:r>
            <a:r>
              <a:rPr lang="it-IT" dirty="0" err="1" smtClean="0"/>
              <a:t>response</a:t>
            </a:r>
            <a:r>
              <a:rPr lang="it-IT" dirty="0" smtClean="0"/>
              <a:t>)</a:t>
            </a:r>
          </a:p>
          <a:p>
            <a:r>
              <a:rPr lang="it-IT" dirty="0" smtClean="0"/>
              <a:t>Produce danni (</a:t>
            </a:r>
            <a:r>
              <a:rPr lang="it-IT" dirty="0" err="1" smtClean="0"/>
              <a:t>distress</a:t>
            </a:r>
            <a:r>
              <a:rPr lang="it-IT" dirty="0" smtClean="0"/>
              <a:t>, patologie)</a:t>
            </a:r>
          </a:p>
          <a:p>
            <a:endParaRPr lang="it-IT" dirty="0"/>
          </a:p>
        </p:txBody>
      </p:sp>
      <p:pic>
        <p:nvPicPr>
          <p:cNvPr id="12" name="Segnaposto contenuto 1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484784"/>
            <a:ext cx="3549939" cy="4876857"/>
          </a:xfrm>
        </p:spPr>
      </p:pic>
    </p:spTree>
    <p:extLst>
      <p:ext uri="{BB962C8B-B14F-4D97-AF65-F5344CB8AC3E}">
        <p14:creationId xmlns:p14="http://schemas.microsoft.com/office/powerpoint/2010/main" val="7574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Perché lo stress interessa al medico competente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3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Modifica la percezione dell’ambiente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In condizioni di stress l’ambiente di lavoro è descritto dai lavoratori in modo peggiorativo.</a:t>
            </a:r>
          </a:p>
          <a:p>
            <a:r>
              <a:rPr lang="it-IT" dirty="0" smtClean="0"/>
              <a:t>I problemi riferiti all’ambiente sono in parte associati allo stress.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426" y="1673225"/>
            <a:ext cx="3596148" cy="4718050"/>
          </a:xfrm>
        </p:spPr>
      </p:pic>
      <p:sp>
        <p:nvSpPr>
          <p:cNvPr id="9" name="Ovale 8"/>
          <p:cNvSpPr/>
          <p:nvPr/>
        </p:nvSpPr>
        <p:spPr>
          <a:xfrm>
            <a:off x="5220072" y="3861048"/>
            <a:ext cx="3168352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207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Modifica la frequenza dei sintomi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La frequenza dei sintomi riportati dai lavoratori è correlata allo stress.</a:t>
            </a:r>
          </a:p>
          <a:p>
            <a:r>
              <a:rPr lang="it-IT" dirty="0" smtClean="0"/>
              <a:t>Una parte dei sintomi segnalati non ha plausibilità biologica.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652" y="1673225"/>
            <a:ext cx="3299695" cy="4718050"/>
          </a:xfrm>
        </p:spPr>
      </p:pic>
    </p:spTree>
    <p:extLst>
      <p:ext uri="{BB962C8B-B14F-4D97-AF65-F5344CB8AC3E}">
        <p14:creationId xmlns:p14="http://schemas.microsoft.com/office/powerpoint/2010/main" val="210891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Si associa con la violenza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Lo stress lavoro-correlato favorisce la violenza fisica e verbale (bullismo, mobbing) sul lavoro.</a:t>
            </a:r>
          </a:p>
          <a:p>
            <a:r>
              <a:rPr lang="it-IT" dirty="0" smtClean="0"/>
              <a:t>La violenza subita o osservata causa stress.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203" y="1673225"/>
            <a:ext cx="3536594" cy="4718050"/>
          </a:xfr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918" y="2060848"/>
            <a:ext cx="3451037" cy="453650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597973"/>
            <a:ext cx="4323810" cy="5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4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Causa disturbi fisici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La sindrome metabolica (ipertensione, diabete, dislipidemia, obesità), le malattie cardiovascolari, i tumori sono causati dallo stress.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869" y="1673225"/>
            <a:ext cx="3665262" cy="4718050"/>
          </a:xfrm>
        </p:spPr>
      </p:pic>
    </p:spTree>
    <p:extLst>
      <p:ext uri="{BB962C8B-B14F-4D97-AF65-F5344CB8AC3E}">
        <p14:creationId xmlns:p14="http://schemas.microsoft.com/office/powerpoint/2010/main" val="339226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iaro">
  <a:themeElements>
    <a:clrScheme name="Blu verde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hiar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574</TotalTime>
  <Words>1443</Words>
  <Application>Microsoft Office PowerPoint</Application>
  <PresentationFormat>Presentazione su schermo (4:3)</PresentationFormat>
  <Paragraphs>150</Paragraphs>
  <Slides>38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38</vt:i4>
      </vt:variant>
    </vt:vector>
  </HeadingPairs>
  <TitlesOfParts>
    <vt:vector size="39" baseType="lpstr">
      <vt:lpstr>Chiaro</vt:lpstr>
      <vt:lpstr>lo stress lavoro-correlato nellA REALTà ITALIANA.</vt:lpstr>
      <vt:lpstr>Lo stress lavoro-correlato</vt:lpstr>
      <vt:lpstr>Il distress</vt:lpstr>
      <vt:lpstr>Lo stress da lavoro</vt:lpstr>
      <vt:lpstr>Perché lo stress interessa al medico competente</vt:lpstr>
      <vt:lpstr>Modifica la percezione dell’ambiente</vt:lpstr>
      <vt:lpstr>Modifica la frequenza dei sintomi</vt:lpstr>
      <vt:lpstr>Si associa con la violenza</vt:lpstr>
      <vt:lpstr>Causa disturbi fisici</vt:lpstr>
      <vt:lpstr>…ma anche…</vt:lpstr>
      <vt:lpstr>Causa disturbi mentali</vt:lpstr>
      <vt:lpstr>Può causare sindromi di massa</vt:lpstr>
      <vt:lpstr>Destabilizza i lavoratori con problemi</vt:lpstr>
      <vt:lpstr>Aumenta i suicidi</vt:lpstr>
      <vt:lpstr>Misurare il rischio stress: come si può fare?</vt:lpstr>
      <vt:lpstr>Cosa vorremmo sapere?</vt:lpstr>
      <vt:lpstr>Presentazione standard di PowerPoint</vt:lpstr>
      <vt:lpstr>Presentazione standard di PowerPoint</vt:lpstr>
      <vt:lpstr>Come si può misurare?</vt:lpstr>
      <vt:lpstr>Analisi di parametri ematochimici</vt:lpstr>
      <vt:lpstr>Checklist (algoritmo)</vt:lpstr>
      <vt:lpstr>Questionari</vt:lpstr>
      <vt:lpstr>Presentazione standard di PowerPoint</vt:lpstr>
      <vt:lpstr>I questionari</vt:lpstr>
      <vt:lpstr>La strana via italiana  alla salute sul lavoro</vt:lpstr>
      <vt:lpstr>Le premesse</vt:lpstr>
      <vt:lpstr>Le premesse (2)</vt:lpstr>
      <vt:lpstr>Le conseguenze</vt:lpstr>
      <vt:lpstr>Le conseguenze (2)</vt:lpstr>
      <vt:lpstr>Le conseguenze (3)</vt:lpstr>
      <vt:lpstr>Stress - La Circolare 18/11/2010</vt:lpstr>
      <vt:lpstr>PROPOSTE</vt:lpstr>
      <vt:lpstr>Impostazione olistica</vt:lpstr>
      <vt:lpstr>Presentazione standard di PowerPoint</vt:lpstr>
      <vt:lpstr>La sorveglianza sanitaria</vt:lpstr>
      <vt:lpstr>Ergonomia partecipativa</vt:lpstr>
      <vt:lpstr>Il concetto ASIA</vt:lpstr>
      <vt:lpstr>…Grazie!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Metodi di valutazione  dello stress lavoro-correlato nelle Forze dell’Ordine.</dc:title>
  <dc:creator>Magnavita</dc:creator>
  <cp:lastModifiedBy>Magnavita</cp:lastModifiedBy>
  <cp:revision>63</cp:revision>
  <dcterms:created xsi:type="dcterms:W3CDTF">2014-09-30T04:07:44Z</dcterms:created>
  <dcterms:modified xsi:type="dcterms:W3CDTF">2016-04-17T05:16:10Z</dcterms:modified>
</cp:coreProperties>
</file>